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raunces Extra Bold"/>
      <p:regular r:id="rId17"/>
    </p:embeddedFont>
    <p:embeddedFont>
      <p:font typeface="Fraunces Extra Bold"/>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72772"/>
            <a:ext cx="6191369"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Brainware University</a:t>
            </a:r>
            <a:endParaRPr lang="en-US" sz="4450" dirty="0"/>
          </a:p>
        </p:txBody>
      </p:sp>
      <p:sp>
        <p:nvSpPr>
          <p:cNvPr id="4" name="Text 1"/>
          <p:cNvSpPr/>
          <p:nvPr/>
        </p:nvSpPr>
        <p:spPr>
          <a:xfrm>
            <a:off x="793790" y="3221712"/>
            <a:ext cx="7556421"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Name: Akash Das</a:t>
            </a:r>
            <a:endParaRPr lang="en-US" sz="1750" dirty="0"/>
          </a:p>
        </p:txBody>
      </p:sp>
      <p:sp>
        <p:nvSpPr>
          <p:cNvPr id="5" name="Text 2"/>
          <p:cNvSpPr/>
          <p:nvPr/>
        </p:nvSpPr>
        <p:spPr>
          <a:xfrm>
            <a:off x="793790" y="3839766"/>
            <a:ext cx="7556421"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Student Code: BWU/BTA/21/002</a:t>
            </a:r>
            <a:endParaRPr lang="en-US" sz="1750" dirty="0"/>
          </a:p>
        </p:txBody>
      </p:sp>
      <p:sp>
        <p:nvSpPr>
          <p:cNvPr id="6" name="Text 3"/>
          <p:cNvSpPr/>
          <p:nvPr/>
        </p:nvSpPr>
        <p:spPr>
          <a:xfrm>
            <a:off x="793790" y="4457819"/>
            <a:ext cx="7556421"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Course Code: PCC-CSM701</a:t>
            </a:r>
            <a:endParaRPr lang="en-US" sz="1750" dirty="0"/>
          </a:p>
        </p:txBody>
      </p:sp>
      <p:sp>
        <p:nvSpPr>
          <p:cNvPr id="7" name="Text 4"/>
          <p:cNvSpPr/>
          <p:nvPr/>
        </p:nvSpPr>
        <p:spPr>
          <a:xfrm>
            <a:off x="793790" y="5075873"/>
            <a:ext cx="7556421"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Course Name: SOFTWARE ENGINEERING</a:t>
            </a:r>
            <a:endParaRPr lang="en-US" sz="1750" dirty="0"/>
          </a:p>
        </p:txBody>
      </p:sp>
      <p:sp>
        <p:nvSpPr>
          <p:cNvPr id="8" name="Text 5"/>
          <p:cNvSpPr/>
          <p:nvPr/>
        </p:nvSpPr>
        <p:spPr>
          <a:xfrm>
            <a:off x="793790" y="5693926"/>
            <a:ext cx="7556421"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Topic: The Evolving Role of Software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3051572"/>
            <a:ext cx="13042821" cy="2126456"/>
          </a:xfrm>
          <a:prstGeom prst="rect">
            <a:avLst/>
          </a:prstGeom>
          <a:noFill/>
          <a:ln/>
        </p:spPr>
        <p:txBody>
          <a:bodyPr wrap="none" lIns="0" tIns="0" rIns="0" bIns="0" rtlCol="0" anchor="t"/>
          <a:lstStyle/>
          <a:p>
            <a:pPr algn="ctr" indent="0" marL="0">
              <a:lnSpc>
                <a:spcPts val="16700"/>
              </a:lnSpc>
              <a:buNone/>
            </a:pPr>
            <a:r>
              <a:rPr lang="en-US" sz="13350" b="1" dirty="0">
                <a:solidFill>
                  <a:srgbClr val="3B4540"/>
                </a:solidFill>
                <a:latin typeface="Fraunces Extra Bold" pitchFamily="34" charset="0"/>
                <a:ea typeface="Fraunces Extra Bold" pitchFamily="34" charset="-122"/>
                <a:cs typeface="Fraunces Extra Bold" pitchFamily="34" charset="-120"/>
              </a:rPr>
              <a:t>Thank You</a:t>
            </a:r>
            <a:endParaRPr lang="en-US" sz="13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56755"/>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The Evolving Role of Software.</a:t>
            </a:r>
            <a:endParaRPr lang="en-US" sz="4450" dirty="0"/>
          </a:p>
        </p:txBody>
      </p:sp>
      <p:sp>
        <p:nvSpPr>
          <p:cNvPr id="4" name="Text 1"/>
          <p:cNvSpPr/>
          <p:nvPr/>
        </p:nvSpPr>
        <p:spPr>
          <a:xfrm>
            <a:off x="793790" y="3414474"/>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Software has evolved from simple tools to essential systems shaping every aspect of modern life, from work to daily interactions. Understanding its role helps us for future innovations responsibly and adapt to rapid technological changes.</a:t>
            </a:r>
            <a:endParaRPr lang="en-US" sz="1750" dirty="0"/>
          </a:p>
        </p:txBody>
      </p:sp>
      <p:sp>
        <p:nvSpPr>
          <p:cNvPr id="5" name="Text 2"/>
          <p:cNvSpPr/>
          <p:nvPr/>
        </p:nvSpPr>
        <p:spPr>
          <a:xfrm>
            <a:off x="793790" y="512123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The role of software has evolved due to increasing demands for automation, connectivity, and data-driven insights. Its impact spans sectors like healthcare, finance, and education, enhancing efficiency, personalization, and decision-making.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7791093"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The Early Days of Software</a:t>
            </a:r>
            <a:endParaRPr lang="en-US" sz="4450" dirty="0"/>
          </a:p>
        </p:txBody>
      </p:sp>
      <p:sp>
        <p:nvSpPr>
          <p:cNvPr id="3" name="Text 1"/>
          <p:cNvSpPr/>
          <p:nvPr/>
        </p:nvSpPr>
        <p:spPr>
          <a:xfrm>
            <a:off x="793790" y="3815715"/>
            <a:ext cx="3978116" cy="708660"/>
          </a:xfrm>
          <a:prstGeom prst="rect">
            <a:avLst/>
          </a:prstGeom>
          <a:noFill/>
          <a:ln/>
        </p:spPr>
        <p:txBody>
          <a:bodyPr wrap="square" lIns="0" tIns="0" rIns="0" bIns="0" rtlCol="0" anchor="t"/>
          <a:lstStyle/>
          <a:p>
            <a:pPr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1950s-1970s :</a:t>
            </a:r>
            <a:pPr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 Software as an Auxiliary Tool</a:t>
            </a:r>
            <a:endParaRPr lang="en-US" sz="2200" dirty="0"/>
          </a:p>
        </p:txBody>
      </p:sp>
      <p:sp>
        <p:nvSpPr>
          <p:cNvPr id="4" name="Text 2"/>
          <p:cNvSpPr/>
          <p:nvPr/>
        </p:nvSpPr>
        <p:spPr>
          <a:xfrm>
            <a:off x="793790" y="4751189"/>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Simple programs to manage hardware and perform calculations.</a:t>
            </a:r>
            <a:endParaRPr lang="en-US" sz="1750" dirty="0"/>
          </a:p>
        </p:txBody>
      </p:sp>
      <p:sp>
        <p:nvSpPr>
          <p:cNvPr id="5" name="Text 3"/>
          <p:cNvSpPr/>
          <p:nvPr/>
        </p:nvSpPr>
        <p:spPr>
          <a:xfrm>
            <a:off x="5332928" y="3815715"/>
            <a:ext cx="3173135" cy="354330"/>
          </a:xfrm>
          <a:prstGeom prst="rect">
            <a:avLst/>
          </a:prstGeom>
          <a:noFill/>
          <a:ln/>
        </p:spPr>
        <p:txBody>
          <a:bodyPr wrap="none" lIns="0" tIns="0" rIns="0" bIns="0" rtlCol="0" anchor="t"/>
          <a:lstStyle/>
          <a:p>
            <a:pPr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Limited accessibility : </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Limited accessibility; primarily used by government and large institutions.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Examples :</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Early operating systems, scientific calculations, and database management.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indent="0" marL="0">
              <a:lnSpc>
                <a:spcPts val="5400"/>
              </a:lnSpc>
              <a:buNone/>
            </a:pPr>
            <a:r>
              <a:rPr lang="en-US" sz="4300" b="1" dirty="0">
                <a:solidFill>
                  <a:srgbClr val="3B4540"/>
                </a:solidFill>
                <a:latin typeface="Fraunces Extra Bold" pitchFamily="34" charset="0"/>
                <a:ea typeface="Fraunces Extra Bold" pitchFamily="34" charset="-122"/>
                <a:cs typeface="Fraunces Extra Bold" pitchFamily="34" charset="-120"/>
              </a:rPr>
              <a:t>Software's Role in the 1980s and 1990s</a:t>
            </a:r>
            <a:endParaRPr lang="en-US" sz="4300" dirty="0"/>
          </a:p>
        </p:txBody>
      </p:sp>
      <p:pic>
        <p:nvPicPr>
          <p:cNvPr id="4" name="Image 1" descr="preencoded.png">    </p:cNvPr>
          <p:cNvPicPr>
            <a:picLocks noChangeAspect="1"/>
          </p:cNvPicPr>
          <p:nvPr/>
        </p:nvPicPr>
        <p:blipFill>
          <a:blip r:embed="rId2"/>
          <a:stretch>
            <a:fillRect/>
          </a:stretch>
        </p:blipFill>
        <p:spPr>
          <a:xfrm>
            <a:off x="773073" y="2319933"/>
            <a:ext cx="1104424" cy="1767126"/>
          </a:xfrm>
          <a:prstGeom prst="rect">
            <a:avLst/>
          </a:prstGeom>
        </p:spPr>
      </p:pic>
      <p:sp>
        <p:nvSpPr>
          <p:cNvPr id="5" name="Text 1"/>
          <p:cNvSpPr/>
          <p:nvPr/>
        </p:nvSpPr>
        <p:spPr>
          <a:xfrm>
            <a:off x="2208728" y="2540794"/>
            <a:ext cx="3434120" cy="345043"/>
          </a:xfrm>
          <a:prstGeom prst="rect">
            <a:avLst/>
          </a:prstGeom>
          <a:noFill/>
          <a:ln/>
        </p:spPr>
        <p:txBody>
          <a:bodyPr wrap="none" lIns="0" tIns="0" rIns="0" bIns="0" rtlCol="0" anchor="t"/>
          <a:lstStyle/>
          <a:p>
            <a:pPr algn="l" indent="0" marL="0">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Desktop Computing Era:</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405449"/>
                </a:solidFill>
                <a:latin typeface="Nobile" pitchFamily="34" charset="0"/>
                <a:ea typeface="Nobile" pitchFamily="34" charset="-122"/>
                <a:cs typeface="Nobile" pitchFamily="34" charset="-120"/>
              </a:rPr>
              <a:t>Rise of personal computing; software for productivity (word processors, spreadsheets).</a:t>
            </a:r>
            <a:endParaRPr lang="en-US" sz="1700" dirty="0"/>
          </a:p>
        </p:txBody>
      </p:sp>
      <p:pic>
        <p:nvPicPr>
          <p:cNvPr id="7" name="Image 2" descr="preencoded.png">    </p:cNvPr>
          <p:cNvPicPr>
            <a:picLocks noChangeAspect="1"/>
          </p:cNvPicPr>
          <p:nvPr/>
        </p:nvPicPr>
        <p:blipFill>
          <a:blip r:embed="rId3"/>
          <a:stretch>
            <a:fillRect/>
          </a:stretch>
        </p:blipFill>
        <p:spPr>
          <a:xfrm>
            <a:off x="773073" y="4087058"/>
            <a:ext cx="1104424" cy="1767126"/>
          </a:xfrm>
          <a:prstGeom prst="rect">
            <a:avLst/>
          </a:prstGeom>
        </p:spPr>
      </p:pic>
      <p:sp>
        <p:nvSpPr>
          <p:cNvPr id="8" name="Text 3"/>
          <p:cNvSpPr/>
          <p:nvPr/>
        </p:nvSpPr>
        <p:spPr>
          <a:xfrm>
            <a:off x="2208728" y="4307919"/>
            <a:ext cx="2761178" cy="345043"/>
          </a:xfrm>
          <a:prstGeom prst="rect">
            <a:avLst/>
          </a:prstGeom>
          <a:noFill/>
          <a:ln/>
        </p:spPr>
        <p:txBody>
          <a:bodyPr wrap="none" lIns="0" tIns="0" rIns="0" bIns="0" rtlCol="0" anchor="t"/>
          <a:lstStyle/>
          <a:p>
            <a:pPr algn="l" indent="0" marL="0">
              <a:lnSpc>
                <a:spcPts val="2700"/>
              </a:lnSpc>
              <a:buNone/>
            </a:pP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405449"/>
                </a:solidFill>
                <a:latin typeface="Nobile" pitchFamily="34" charset="0"/>
                <a:ea typeface="Nobile" pitchFamily="34" charset="-122"/>
                <a:cs typeface="Nobile" pitchFamily="34" charset="-120"/>
              </a:rPr>
              <a:t>Software began to shape business operations, education, and personal life.</a:t>
            </a:r>
            <a:endParaRPr lang="en-US" sz="1700" dirty="0"/>
          </a:p>
        </p:txBody>
      </p:sp>
      <p:pic>
        <p:nvPicPr>
          <p:cNvPr id="10" name="Image 3" descr="preencoded.png">    </p:cNvPr>
          <p:cNvPicPr>
            <a:picLocks noChangeAspect="1"/>
          </p:cNvPicPr>
          <p:nvPr/>
        </p:nvPicPr>
        <p:blipFill>
          <a:blip r:embed="rId4"/>
          <a:stretch>
            <a:fillRect/>
          </a:stretch>
        </p:blipFill>
        <p:spPr>
          <a:xfrm>
            <a:off x="773073" y="5854184"/>
            <a:ext cx="1104424" cy="1767126"/>
          </a:xfrm>
          <a:prstGeom prst="rect">
            <a:avLst/>
          </a:prstGeom>
        </p:spPr>
      </p:pic>
      <p:sp>
        <p:nvSpPr>
          <p:cNvPr id="11" name="Text 5"/>
          <p:cNvSpPr/>
          <p:nvPr/>
        </p:nvSpPr>
        <p:spPr>
          <a:xfrm>
            <a:off x="2208728" y="6075045"/>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Examples:</a:t>
            </a:r>
            <a:endParaRPr lang="en-US" sz="2150" dirty="0"/>
          </a:p>
        </p:txBody>
      </p:sp>
      <p:sp>
        <p:nvSpPr>
          <p:cNvPr id="12" name="Text 6"/>
          <p:cNvSpPr/>
          <p:nvPr/>
        </p:nvSpPr>
        <p:spPr>
          <a:xfrm>
            <a:off x="2208728" y="6552605"/>
            <a:ext cx="6162199" cy="353378"/>
          </a:xfrm>
          <a:prstGeom prst="rect">
            <a:avLst/>
          </a:prstGeom>
          <a:noFill/>
          <a:ln/>
        </p:spPr>
        <p:txBody>
          <a:bodyPr wrap="none" lIns="0" tIns="0" rIns="0" bIns="0" rtlCol="0" anchor="t"/>
          <a:lstStyle/>
          <a:p>
            <a:pPr algn="l" indent="0" marL="0">
              <a:lnSpc>
                <a:spcPts val="2750"/>
              </a:lnSpc>
              <a:buNone/>
            </a:pPr>
            <a:r>
              <a:rPr lang="en-US" sz="1700" dirty="0">
                <a:solidFill>
                  <a:srgbClr val="405449"/>
                </a:solidFill>
                <a:latin typeface="Nobile" pitchFamily="34" charset="0"/>
                <a:ea typeface="Nobile" pitchFamily="34" charset="-122"/>
                <a:cs typeface="Nobile" pitchFamily="34" charset="-120"/>
              </a:rPr>
              <a:t>Microsoft Office Suite, Apple’s early operating systems.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85399"/>
            <a:ext cx="7221379"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The Internet Era (2000s)</a:t>
            </a:r>
            <a:endParaRPr lang="en-US" sz="4450" dirty="0"/>
          </a:p>
        </p:txBody>
      </p:sp>
      <p:sp>
        <p:nvSpPr>
          <p:cNvPr id="4" name="Shape 1"/>
          <p:cNvSpPr/>
          <p:nvPr/>
        </p:nvSpPr>
        <p:spPr>
          <a:xfrm>
            <a:off x="1118711" y="2334339"/>
            <a:ext cx="30480" cy="4609862"/>
          </a:xfrm>
          <a:prstGeom prst="roundRect">
            <a:avLst>
              <a:gd name="adj" fmla="val 669768"/>
            </a:avLst>
          </a:prstGeom>
          <a:solidFill>
            <a:srgbClr val="CED9CE"/>
          </a:solidFill>
          <a:ln/>
        </p:spPr>
      </p:sp>
      <p:sp>
        <p:nvSpPr>
          <p:cNvPr id="5" name="Shape 2"/>
          <p:cNvSpPr/>
          <p:nvPr/>
        </p:nvSpPr>
        <p:spPr>
          <a:xfrm>
            <a:off x="1358622" y="2829401"/>
            <a:ext cx="793790" cy="30480"/>
          </a:xfrm>
          <a:prstGeom prst="roundRect">
            <a:avLst>
              <a:gd name="adj" fmla="val 669768"/>
            </a:avLst>
          </a:prstGeom>
          <a:solidFill>
            <a:srgbClr val="CED9CE"/>
          </a:solidFill>
          <a:ln/>
        </p:spPr>
      </p:sp>
      <p:sp>
        <p:nvSpPr>
          <p:cNvPr id="6" name="Shape 3"/>
          <p:cNvSpPr/>
          <p:nvPr/>
        </p:nvSpPr>
        <p:spPr>
          <a:xfrm>
            <a:off x="878800" y="2589490"/>
            <a:ext cx="510302" cy="510302"/>
          </a:xfrm>
          <a:prstGeom prst="roundRect">
            <a:avLst>
              <a:gd name="adj" fmla="val 40005"/>
            </a:avLst>
          </a:prstGeom>
          <a:solidFill>
            <a:srgbClr val="E8F3E8"/>
          </a:solidFill>
          <a:ln/>
        </p:spPr>
      </p:sp>
      <p:sp>
        <p:nvSpPr>
          <p:cNvPr id="7" name="Text 4"/>
          <p:cNvSpPr/>
          <p:nvPr/>
        </p:nvSpPr>
        <p:spPr>
          <a:xfrm>
            <a:off x="1049060" y="2674501"/>
            <a:ext cx="169783"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8" name="Text 5"/>
          <p:cNvSpPr/>
          <p:nvPr/>
        </p:nvSpPr>
        <p:spPr>
          <a:xfrm>
            <a:off x="2381488" y="2561153"/>
            <a:ext cx="4093607"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Software as a Service (SaaS):</a:t>
            </a:r>
            <a:endParaRPr lang="en-US" sz="2200" dirty="0"/>
          </a:p>
        </p:txBody>
      </p:sp>
      <p:sp>
        <p:nvSpPr>
          <p:cNvPr id="9" name="Text 6"/>
          <p:cNvSpPr/>
          <p:nvPr/>
        </p:nvSpPr>
        <p:spPr>
          <a:xfrm>
            <a:off x="2381488" y="3051572"/>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The internet revolutionized access, leading to cloud computing.</a:t>
            </a:r>
            <a:endParaRPr lang="en-US" sz="1750" dirty="0"/>
          </a:p>
        </p:txBody>
      </p:sp>
      <p:sp>
        <p:nvSpPr>
          <p:cNvPr id="10" name="Shape 7"/>
          <p:cNvSpPr/>
          <p:nvPr/>
        </p:nvSpPr>
        <p:spPr>
          <a:xfrm>
            <a:off x="1358622" y="4726067"/>
            <a:ext cx="793790" cy="30480"/>
          </a:xfrm>
          <a:prstGeom prst="roundRect">
            <a:avLst>
              <a:gd name="adj" fmla="val 669768"/>
            </a:avLst>
          </a:prstGeom>
          <a:solidFill>
            <a:srgbClr val="CED9CE"/>
          </a:solidFill>
          <a:ln/>
        </p:spPr>
      </p:sp>
      <p:sp>
        <p:nvSpPr>
          <p:cNvPr id="11" name="Shape 8"/>
          <p:cNvSpPr/>
          <p:nvPr/>
        </p:nvSpPr>
        <p:spPr>
          <a:xfrm>
            <a:off x="878800" y="4486156"/>
            <a:ext cx="510302" cy="510302"/>
          </a:xfrm>
          <a:prstGeom prst="roundRect">
            <a:avLst>
              <a:gd name="adj" fmla="val 40005"/>
            </a:avLst>
          </a:prstGeom>
          <a:solidFill>
            <a:srgbClr val="E8F3E8"/>
          </a:solidFill>
          <a:ln/>
        </p:spPr>
      </p:sp>
      <p:sp>
        <p:nvSpPr>
          <p:cNvPr id="12" name="Text 9"/>
          <p:cNvSpPr/>
          <p:nvPr/>
        </p:nvSpPr>
        <p:spPr>
          <a:xfrm>
            <a:off x="1022747" y="4571167"/>
            <a:ext cx="222409"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3" name="Text 10"/>
          <p:cNvSpPr/>
          <p:nvPr/>
        </p:nvSpPr>
        <p:spPr>
          <a:xfrm>
            <a:off x="2381488" y="4457819"/>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SaaS allowed users to access software through the web, eliminating the need for local storage.</a:t>
            </a:r>
            <a:endParaRPr lang="en-US" sz="1750" dirty="0"/>
          </a:p>
        </p:txBody>
      </p:sp>
      <p:sp>
        <p:nvSpPr>
          <p:cNvPr id="14" name="Shape 11"/>
          <p:cNvSpPr/>
          <p:nvPr/>
        </p:nvSpPr>
        <p:spPr>
          <a:xfrm>
            <a:off x="1358622" y="6132314"/>
            <a:ext cx="793790" cy="30480"/>
          </a:xfrm>
          <a:prstGeom prst="roundRect">
            <a:avLst>
              <a:gd name="adj" fmla="val 669768"/>
            </a:avLst>
          </a:prstGeom>
          <a:solidFill>
            <a:srgbClr val="CED9CE"/>
          </a:solidFill>
          <a:ln/>
        </p:spPr>
      </p:sp>
      <p:sp>
        <p:nvSpPr>
          <p:cNvPr id="15" name="Shape 12"/>
          <p:cNvSpPr/>
          <p:nvPr/>
        </p:nvSpPr>
        <p:spPr>
          <a:xfrm>
            <a:off x="878800" y="5892403"/>
            <a:ext cx="510302" cy="510302"/>
          </a:xfrm>
          <a:prstGeom prst="roundRect">
            <a:avLst>
              <a:gd name="adj" fmla="val 40005"/>
            </a:avLst>
          </a:prstGeom>
          <a:solidFill>
            <a:srgbClr val="E8F3E8"/>
          </a:solidFill>
          <a:ln/>
        </p:spPr>
      </p:sp>
      <p:sp>
        <p:nvSpPr>
          <p:cNvPr id="16" name="Text 13"/>
          <p:cNvSpPr/>
          <p:nvPr/>
        </p:nvSpPr>
        <p:spPr>
          <a:xfrm>
            <a:off x="1031200" y="5977414"/>
            <a:ext cx="205502"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7" name="Text 14"/>
          <p:cNvSpPr/>
          <p:nvPr/>
        </p:nvSpPr>
        <p:spPr>
          <a:xfrm>
            <a:off x="2381488" y="586406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Examples:</a:t>
            </a:r>
            <a:endParaRPr lang="en-US" sz="2200" dirty="0"/>
          </a:p>
        </p:txBody>
      </p:sp>
      <p:sp>
        <p:nvSpPr>
          <p:cNvPr id="18" name="Text 15"/>
          <p:cNvSpPr/>
          <p:nvPr/>
        </p:nvSpPr>
        <p:spPr>
          <a:xfrm>
            <a:off x="2381488" y="6354485"/>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Google Docs, Salesforce, and Amazon Web Services.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76945"/>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Software in the Mobile Era</a:t>
            </a:r>
            <a:endParaRPr lang="en-US" sz="4450" dirty="0"/>
          </a:p>
        </p:txBody>
      </p:sp>
      <p:sp>
        <p:nvSpPr>
          <p:cNvPr id="4" name="Shape 1"/>
          <p:cNvSpPr/>
          <p:nvPr/>
        </p:nvSpPr>
        <p:spPr>
          <a:xfrm>
            <a:off x="793790" y="3034665"/>
            <a:ext cx="3664863" cy="3917990"/>
          </a:xfrm>
          <a:prstGeom prst="roundRect">
            <a:avLst>
              <a:gd name="adj" fmla="val 5570"/>
            </a:avLst>
          </a:prstGeom>
          <a:solidFill>
            <a:srgbClr val="E8F3E8"/>
          </a:solidFill>
          <a:ln/>
        </p:spPr>
      </p:sp>
      <p:sp>
        <p:nvSpPr>
          <p:cNvPr id="5" name="Text 2"/>
          <p:cNvSpPr/>
          <p:nvPr/>
        </p:nvSpPr>
        <p:spPr>
          <a:xfrm>
            <a:off x="1020604" y="3261479"/>
            <a:ext cx="3211235" cy="708660"/>
          </a:xfrm>
          <a:prstGeom prst="rect">
            <a:avLst/>
          </a:prstGeom>
          <a:noFill/>
          <a:ln/>
        </p:spPr>
        <p:txBody>
          <a:bodyPr wrap="squar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Mobile Applications (2010s):</a:t>
            </a:r>
            <a:endParaRPr lang="en-US" sz="2200" dirty="0"/>
          </a:p>
        </p:txBody>
      </p:sp>
      <p:sp>
        <p:nvSpPr>
          <p:cNvPr id="6" name="Text 3"/>
          <p:cNvSpPr/>
          <p:nvPr/>
        </p:nvSpPr>
        <p:spPr>
          <a:xfrm>
            <a:off x="1020604" y="4106228"/>
            <a:ext cx="3211235"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Explosion of mobile apps redefined software’s role in daily life.</a:t>
            </a:r>
            <a:endParaRPr lang="en-US" sz="1750" dirty="0"/>
          </a:p>
        </p:txBody>
      </p:sp>
      <p:sp>
        <p:nvSpPr>
          <p:cNvPr id="7" name="Text 4"/>
          <p:cNvSpPr/>
          <p:nvPr/>
        </p:nvSpPr>
        <p:spPr>
          <a:xfrm>
            <a:off x="1020604" y="5274231"/>
            <a:ext cx="3211235"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Shift toward user-centric design, on-demand services, and personalized applications.</a:t>
            </a:r>
            <a:endParaRPr lang="en-US" sz="1750" dirty="0"/>
          </a:p>
        </p:txBody>
      </p:sp>
      <p:sp>
        <p:nvSpPr>
          <p:cNvPr id="8" name="Shape 5"/>
          <p:cNvSpPr/>
          <p:nvPr/>
        </p:nvSpPr>
        <p:spPr>
          <a:xfrm>
            <a:off x="4685467" y="3034665"/>
            <a:ext cx="3664863" cy="3917990"/>
          </a:xfrm>
          <a:prstGeom prst="roundRect">
            <a:avLst>
              <a:gd name="adj" fmla="val 5570"/>
            </a:avLst>
          </a:prstGeom>
          <a:solidFill>
            <a:srgbClr val="E8F3E8"/>
          </a:solidFill>
          <a:ln/>
        </p:spPr>
      </p:sp>
      <p:sp>
        <p:nvSpPr>
          <p:cNvPr id="9" name="Text 6"/>
          <p:cNvSpPr/>
          <p:nvPr/>
        </p:nvSpPr>
        <p:spPr>
          <a:xfrm>
            <a:off x="4912281" y="326147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Examples:</a:t>
            </a:r>
            <a:endParaRPr lang="en-US" sz="2200" dirty="0"/>
          </a:p>
        </p:txBody>
      </p:sp>
      <p:sp>
        <p:nvSpPr>
          <p:cNvPr id="10" name="Text 7"/>
          <p:cNvSpPr/>
          <p:nvPr/>
        </p:nvSpPr>
        <p:spPr>
          <a:xfrm>
            <a:off x="4912281" y="3751898"/>
            <a:ext cx="3211235"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Mobile banking apps, social media platforms, and ride-hailing services (e.g., Uber, Lyft).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32133"/>
            <a:ext cx="10522268"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The Rise of AI and Machine Learning</a:t>
            </a:r>
            <a:endParaRPr lang="en-US" sz="4450" dirty="0"/>
          </a:p>
        </p:txBody>
      </p:sp>
      <p:sp>
        <p:nvSpPr>
          <p:cNvPr id="4" name="Shape 1"/>
          <p:cNvSpPr/>
          <p:nvPr/>
        </p:nvSpPr>
        <p:spPr>
          <a:xfrm>
            <a:off x="793790" y="5036225"/>
            <a:ext cx="510302" cy="510302"/>
          </a:xfrm>
          <a:prstGeom prst="roundRect">
            <a:avLst>
              <a:gd name="adj" fmla="val 40005"/>
            </a:avLst>
          </a:prstGeom>
          <a:solidFill>
            <a:srgbClr val="E8F3E8"/>
          </a:solidFill>
          <a:ln/>
        </p:spPr>
      </p:sp>
      <p:sp>
        <p:nvSpPr>
          <p:cNvPr id="5" name="Text 2"/>
          <p:cNvSpPr/>
          <p:nvPr/>
        </p:nvSpPr>
        <p:spPr>
          <a:xfrm>
            <a:off x="964049" y="5121235"/>
            <a:ext cx="169783"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1530906" y="5036225"/>
            <a:ext cx="3459242" cy="708660"/>
          </a:xfrm>
          <a:prstGeom prst="rect">
            <a:avLst/>
          </a:prstGeom>
          <a:noFill/>
          <a:ln/>
        </p:spPr>
        <p:txBody>
          <a:bodyPr wrap="squar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Software as Intelligent Systems (2015-present):</a:t>
            </a:r>
            <a:endParaRPr lang="en-US" sz="2200" dirty="0"/>
          </a:p>
        </p:txBody>
      </p:sp>
      <p:sp>
        <p:nvSpPr>
          <p:cNvPr id="7" name="Text 4"/>
          <p:cNvSpPr/>
          <p:nvPr/>
        </p:nvSpPr>
        <p:spPr>
          <a:xfrm>
            <a:off x="1530906" y="5880973"/>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Incorporation of AI in software enables predictive analytics, automation, and personalization.</a:t>
            </a:r>
            <a:endParaRPr lang="en-US" sz="1750" dirty="0"/>
          </a:p>
        </p:txBody>
      </p:sp>
      <p:sp>
        <p:nvSpPr>
          <p:cNvPr id="8" name="Shape 5"/>
          <p:cNvSpPr/>
          <p:nvPr/>
        </p:nvSpPr>
        <p:spPr>
          <a:xfrm>
            <a:off x="5216962" y="5036225"/>
            <a:ext cx="510302" cy="510302"/>
          </a:xfrm>
          <a:prstGeom prst="roundRect">
            <a:avLst>
              <a:gd name="adj" fmla="val 40005"/>
            </a:avLst>
          </a:prstGeom>
          <a:solidFill>
            <a:srgbClr val="E8F3E8"/>
          </a:solidFill>
          <a:ln/>
        </p:spPr>
      </p:sp>
      <p:sp>
        <p:nvSpPr>
          <p:cNvPr id="9" name="Text 6"/>
          <p:cNvSpPr/>
          <p:nvPr/>
        </p:nvSpPr>
        <p:spPr>
          <a:xfrm>
            <a:off x="5360908" y="5121235"/>
            <a:ext cx="222409"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0" name="Text 7"/>
          <p:cNvSpPr/>
          <p:nvPr/>
        </p:nvSpPr>
        <p:spPr>
          <a:xfrm>
            <a:off x="5954078" y="5036225"/>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New capabilities such as image recognition, natural language processing, and recommendation systems.</a:t>
            </a:r>
            <a:endParaRPr lang="en-US" sz="1750" dirty="0"/>
          </a:p>
        </p:txBody>
      </p:sp>
      <p:sp>
        <p:nvSpPr>
          <p:cNvPr id="11" name="Shape 8"/>
          <p:cNvSpPr/>
          <p:nvPr/>
        </p:nvSpPr>
        <p:spPr>
          <a:xfrm>
            <a:off x="9640133" y="5036225"/>
            <a:ext cx="510302" cy="510302"/>
          </a:xfrm>
          <a:prstGeom prst="roundRect">
            <a:avLst>
              <a:gd name="adj" fmla="val 40005"/>
            </a:avLst>
          </a:prstGeom>
          <a:solidFill>
            <a:srgbClr val="E8F3E8"/>
          </a:solidFill>
          <a:ln/>
        </p:spPr>
      </p:sp>
      <p:sp>
        <p:nvSpPr>
          <p:cNvPr id="12" name="Text 9"/>
          <p:cNvSpPr/>
          <p:nvPr/>
        </p:nvSpPr>
        <p:spPr>
          <a:xfrm>
            <a:off x="9792533" y="5121235"/>
            <a:ext cx="205502"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3" name="Text 10"/>
          <p:cNvSpPr/>
          <p:nvPr/>
        </p:nvSpPr>
        <p:spPr>
          <a:xfrm>
            <a:off x="10377249" y="5036225"/>
            <a:ext cx="3459242" cy="725805"/>
          </a:xfrm>
          <a:prstGeom prst="rect">
            <a:avLst/>
          </a:prstGeom>
          <a:noFill/>
          <a:ln/>
        </p:spPr>
        <p:txBody>
          <a:bodyPr wrap="square" lIns="0" tIns="0" rIns="0" bIns="0" rtlCol="0" anchor="t"/>
          <a:lstStyle/>
          <a:p>
            <a:pPr indent="0" marL="0">
              <a:lnSpc>
                <a:spcPts val="2850"/>
              </a:lnSpc>
              <a:buNone/>
            </a:pPr>
            <a:r>
              <a:rPr lang="en-US" sz="1750" b="1" dirty="0">
                <a:solidFill>
                  <a:srgbClr val="405449"/>
                </a:solidFill>
                <a:latin typeface="Nobile" pitchFamily="34" charset="0"/>
                <a:ea typeface="Nobile" pitchFamily="34" charset="-122"/>
                <a:cs typeface="Nobile" pitchFamily="34" charset="-120"/>
              </a:rPr>
              <a:t>Examples:</a:t>
            </a:r>
            <a:pPr indent="0" marL="0">
              <a:lnSpc>
                <a:spcPts val="2850"/>
              </a:lnSpc>
              <a:buNone/>
            </a:pPr>
            <a:r>
              <a:rPr lang="en-US" sz="1750" dirty="0">
                <a:solidFill>
                  <a:srgbClr val="405449"/>
                </a:solidFill>
                <a:latin typeface="Nobile" pitchFamily="34" charset="0"/>
                <a:ea typeface="Nobile" pitchFamily="34" charset="-122"/>
                <a:cs typeface="Nobile" pitchFamily="34" charset="-120"/>
              </a:rPr>
              <a:t> Siri, ChatGPT, Netflix recommendations.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67320"/>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The Shift to Quantum Computing (Future of Software):</a:t>
            </a:r>
            <a:endParaRPr lang="en-US" sz="4450" dirty="0"/>
          </a:p>
        </p:txBody>
      </p:sp>
      <p:sp>
        <p:nvSpPr>
          <p:cNvPr id="4" name="Shape 1"/>
          <p:cNvSpPr/>
          <p:nvPr/>
        </p:nvSpPr>
        <p:spPr>
          <a:xfrm>
            <a:off x="793790" y="4833818"/>
            <a:ext cx="7556421" cy="1028462"/>
          </a:xfrm>
          <a:prstGeom prst="roundRect">
            <a:avLst>
              <a:gd name="adj" fmla="val 19850"/>
            </a:avLst>
          </a:prstGeom>
          <a:noFill/>
          <a:ln w="7620">
            <a:solidFill>
              <a:srgbClr val="000000">
                <a:alpha val="8000"/>
              </a:srgbClr>
            </a:solidFill>
            <a:prstDash val="solid"/>
          </a:ln>
        </p:spPr>
      </p:sp>
      <p:sp>
        <p:nvSpPr>
          <p:cNvPr id="5" name="Shape 2"/>
          <p:cNvSpPr/>
          <p:nvPr/>
        </p:nvSpPr>
        <p:spPr>
          <a:xfrm>
            <a:off x="801410" y="4841438"/>
            <a:ext cx="7541181" cy="1013222"/>
          </a:xfrm>
          <a:prstGeom prst="rect">
            <a:avLst/>
          </a:prstGeom>
          <a:solidFill>
            <a:srgbClr val="FFFFFF">
              <a:alpha val="4000"/>
            </a:srgbClr>
          </a:solidFill>
          <a:ln/>
        </p:spPr>
      </p:sp>
      <p:sp>
        <p:nvSpPr>
          <p:cNvPr id="6" name="Text 3"/>
          <p:cNvSpPr/>
          <p:nvPr/>
        </p:nvSpPr>
        <p:spPr>
          <a:xfrm>
            <a:off x="1028224" y="4985147"/>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Exploring the potential of quantum computing to solve complex software engineering problems more efficiently.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1430"/>
            <a:ext cx="6046827"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Impact on Industries</a:t>
            </a:r>
            <a:endParaRPr lang="en-US" sz="4450" dirty="0"/>
          </a:p>
        </p:txBody>
      </p:sp>
      <p:pic>
        <p:nvPicPr>
          <p:cNvPr id="4" name="Image 1" descr="preencoded.png">    </p:cNvPr>
          <p:cNvPicPr>
            <a:picLocks noChangeAspect="1"/>
          </p:cNvPicPr>
          <p:nvPr/>
        </p:nvPicPr>
        <p:blipFill>
          <a:blip r:embed="rId2"/>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Healthcare</a:t>
            </a:r>
            <a:endParaRPr lang="en-US" sz="2200" dirty="0"/>
          </a:p>
        </p:txBody>
      </p:sp>
      <p:sp>
        <p:nvSpPr>
          <p:cNvPr id="6" name="Text 2"/>
          <p:cNvSpPr/>
          <p:nvPr/>
        </p:nvSpPr>
        <p:spPr>
          <a:xfrm>
            <a:off x="793790" y="6154579"/>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AI-driven diagnostics, personalized medicine, patient management systems.</a:t>
            </a:r>
            <a:endParaRPr lang="en-US" sz="1750" dirty="0"/>
          </a:p>
        </p:txBody>
      </p:sp>
      <p:pic>
        <p:nvPicPr>
          <p:cNvPr id="7" name="Image 2" descr="preencoded.png">    </p:cNvPr>
          <p:cNvPicPr>
            <a:picLocks noChangeAspect="1"/>
          </p:cNvPicPr>
          <p:nvPr/>
        </p:nvPicPr>
        <p:blipFill>
          <a:blip r:embed="rId3"/>
          <a:stretch>
            <a:fillRect/>
          </a:stretch>
        </p:blipFill>
        <p:spPr>
          <a:xfrm>
            <a:off x="5254704" y="4870371"/>
            <a:ext cx="566976" cy="566976"/>
          </a:xfrm>
          <a:prstGeom prst="rect">
            <a:avLst/>
          </a:prstGeom>
        </p:spPr>
      </p:pic>
      <p:sp>
        <p:nvSpPr>
          <p:cNvPr id="8" name="Text 3"/>
          <p:cNvSpPr/>
          <p:nvPr/>
        </p:nvSpPr>
        <p:spPr>
          <a:xfrm>
            <a:off x="5254704" y="56641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Finance</a:t>
            </a:r>
            <a:endParaRPr lang="en-US" sz="2200" dirty="0"/>
          </a:p>
        </p:txBody>
      </p:sp>
      <p:sp>
        <p:nvSpPr>
          <p:cNvPr id="9" name="Text 4"/>
          <p:cNvSpPr/>
          <p:nvPr/>
        </p:nvSpPr>
        <p:spPr>
          <a:xfrm>
            <a:off x="5254704" y="6154579"/>
            <a:ext cx="4120872"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Fraud detection, algorithmic trading, customer service chatbots.</a:t>
            </a:r>
            <a:endParaRPr lang="en-US" sz="1750" dirty="0"/>
          </a:p>
        </p:txBody>
      </p:sp>
      <p:pic>
        <p:nvPicPr>
          <p:cNvPr id="10" name="Image 3" descr="preencoded.png">    </p:cNvPr>
          <p:cNvPicPr>
            <a:picLocks noChangeAspect="1"/>
          </p:cNvPicPr>
          <p:nvPr/>
        </p:nvPicPr>
        <p:blipFill>
          <a:blip r:embed="rId4"/>
          <a:stretch>
            <a:fillRect/>
          </a:stretch>
        </p:blipFill>
        <p:spPr>
          <a:xfrm>
            <a:off x="9715738" y="4870371"/>
            <a:ext cx="566976" cy="566976"/>
          </a:xfrm>
          <a:prstGeom prst="rect">
            <a:avLst/>
          </a:prstGeom>
        </p:spPr>
      </p:pic>
      <p:sp>
        <p:nvSpPr>
          <p:cNvPr id="11" name="Text 5"/>
          <p:cNvSpPr/>
          <p:nvPr/>
        </p:nvSpPr>
        <p:spPr>
          <a:xfrm>
            <a:off x="9715738" y="56641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Education</a:t>
            </a:r>
            <a:endParaRPr lang="en-US" sz="2200" dirty="0"/>
          </a:p>
        </p:txBody>
      </p:sp>
      <p:sp>
        <p:nvSpPr>
          <p:cNvPr id="12" name="Text 6"/>
          <p:cNvSpPr/>
          <p:nvPr/>
        </p:nvSpPr>
        <p:spPr>
          <a:xfrm>
            <a:off x="9715738" y="6154579"/>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Virtual learning platforms, adaptive learning software.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2024-11-04T13:26:33Z</dcterms:created>
  <dcterms:modified xsi:type="dcterms:W3CDTF">2024-11-04T13:26:33Z</dcterms:modified>
</cp:coreProperties>
</file>